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313" r:id="rId3"/>
    <p:sldId id="314" r:id="rId4"/>
    <p:sldId id="606" r:id="rId5"/>
    <p:sldId id="501" r:id="rId6"/>
    <p:sldId id="574" r:id="rId7"/>
    <p:sldId id="554" r:id="rId8"/>
    <p:sldId id="569" r:id="rId9"/>
    <p:sldId id="570" r:id="rId10"/>
    <p:sldId id="607" r:id="rId11"/>
    <p:sldId id="608" r:id="rId12"/>
    <p:sldId id="576" r:id="rId13"/>
    <p:sldId id="577" r:id="rId14"/>
    <p:sldId id="578" r:id="rId15"/>
    <p:sldId id="602" r:id="rId16"/>
    <p:sldId id="603" r:id="rId17"/>
    <p:sldId id="604" r:id="rId18"/>
    <p:sldId id="605" r:id="rId19"/>
    <p:sldId id="274" r:id="rId20"/>
    <p:sldId id="298" r:id="rId21"/>
    <p:sldId id="29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Make a prefix code tree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60111"/>
              </p:ext>
            </p:extLst>
          </p:nvPr>
        </p:nvGraphicFramePr>
        <p:xfrm>
          <a:off x="4370863" y="2133600"/>
          <a:ext cx="3450273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868">
                  <a:extLst>
                    <a:ext uri="{9D8B030D-6E8A-4147-A177-3AD203B41FA5}">
                      <a16:colId xmlns:a16="http://schemas.microsoft.com/office/drawing/2014/main" val="3259009731"/>
                    </a:ext>
                  </a:extLst>
                </a:gridCol>
                <a:gridCol w="2097405">
                  <a:extLst>
                    <a:ext uri="{9D8B030D-6E8A-4147-A177-3AD203B41FA5}">
                      <a16:colId xmlns:a16="http://schemas.microsoft.com/office/drawing/2014/main" val="16872275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993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7726005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018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9424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2974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0013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7862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458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</a:t>
            </a:r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22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63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Divide and conquer</a:t>
            </a:r>
            <a:r>
              <a:rPr lang="en-US" dirty="0"/>
              <a:t> algorithms are ones in which we divide a problem into parts and recursively solve each part</a:t>
            </a:r>
          </a:p>
          <a:p>
            <a:r>
              <a:rPr lang="en-US" dirty="0"/>
              <a:t>Then, we do some work to combine the solutions to each part into a final solution</a:t>
            </a:r>
          </a:p>
          <a:p>
            <a:r>
              <a:rPr lang="en-US" dirty="0"/>
              <a:t>Divide and conquer algorithms are often simple</a:t>
            </a:r>
          </a:p>
          <a:p>
            <a:r>
              <a:rPr lang="en-US" dirty="0"/>
              <a:t>However, their running time can be challenging to compute because recursion is involved</a:t>
            </a:r>
          </a:p>
        </p:txBody>
      </p:sp>
    </p:spTree>
    <p:extLst>
      <p:ext uri="{BB962C8B-B14F-4D97-AF65-F5344CB8AC3E}">
        <p14:creationId xmlns:p14="http://schemas.microsoft.com/office/powerpoint/2010/main" val="4565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there are two elements in the array or fewer then</a:t>
            </a:r>
          </a:p>
          <a:p>
            <a:pPr lvl="1"/>
            <a:r>
              <a:rPr lang="en-US" dirty="0"/>
              <a:t>Make sure they're in order</a:t>
            </a:r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Divide list into two halves</a:t>
            </a:r>
          </a:p>
          <a:p>
            <a:pPr lvl="1"/>
            <a:r>
              <a:rPr lang="en-US" dirty="0"/>
              <a:t>Recursively merge sort the two halves</a:t>
            </a:r>
          </a:p>
          <a:p>
            <a:pPr lvl="1"/>
            <a:r>
              <a:rPr lang="en-US" dirty="0"/>
              <a:t>Merge the two sorted halves together into the final list</a:t>
            </a:r>
          </a:p>
        </p:txBody>
      </p:sp>
    </p:spTree>
    <p:extLst>
      <p:ext uri="{BB962C8B-B14F-4D97-AF65-F5344CB8AC3E}">
        <p14:creationId xmlns:p14="http://schemas.microsoft.com/office/powerpoint/2010/main" val="369206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</a:t>
            </a:r>
            <a:r>
              <a:rPr lang="en-US" dirty="0" err="1"/>
              <a:t>mergesort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algorithm is simple, but recursive</a:t>
                </a:r>
              </a:p>
              <a:p>
                <a:r>
                  <a:rPr lang="en-US" dirty="0"/>
                  <a:t>We'll use </a:t>
                </a:r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to describe the total running time recursively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               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≤2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Is it really the same constant </a:t>
                </a:r>
                <a:r>
                  <a:rPr lang="en-US" b="1" i="1" dirty="0"/>
                  <a:t>c</a:t>
                </a:r>
                <a:r>
                  <a:rPr lang="en-US" dirty="0"/>
                  <a:t> for both?</a:t>
                </a:r>
              </a:p>
              <a:p>
                <a:pPr lvl="1"/>
                <a:r>
                  <a:rPr lang="en-US" dirty="0"/>
                  <a:t>No, but it's an inequality, so we just take the bigger one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864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Recursive running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If we can, we want to turn the recursive version of </a:t>
                </a:r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into an explicit (non-recursive) Big Oh bound</a:t>
                </a:r>
              </a:p>
              <a:p>
                <a:r>
                  <a:rPr lang="en-US" dirty="0"/>
                  <a:t>Before we do, note that we could similarly have written: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438912" lvl="1" indent="-320040">
                  <a:spcBef>
                    <a:spcPts val="0"/>
                  </a:spcBef>
                  <a:buClr>
                    <a:schemeClr val="accent1"/>
                  </a:buClr>
                  <a:buSzPct val="80000"/>
                  <a:buFont typeface="Wingdings 2"/>
                  <a:buChar char=""/>
                </a:pPr>
                <a:r>
                  <a:rPr lang="en-US" dirty="0"/>
                  <a:t>Also, we can't guarantee that </a:t>
                </a:r>
                <a:r>
                  <a:rPr lang="en-US" b="1" i="1" dirty="0"/>
                  <a:t>n</a:t>
                </a:r>
                <a:r>
                  <a:rPr lang="en-US" dirty="0"/>
                  <a:t> is even</a:t>
                </a:r>
              </a:p>
              <a:p>
                <a:pPr marL="438912" lvl="1" indent="-320040">
                  <a:spcBef>
                    <a:spcPts val="0"/>
                  </a:spcBef>
                  <a:buClr>
                    <a:schemeClr val="accent1"/>
                  </a:buClr>
                  <a:buSzPct val="80000"/>
                  <a:buFont typeface="Wingdings 2"/>
                  <a:buChar char=""/>
                </a:pPr>
                <a:r>
                  <a:rPr lang="en-US" dirty="0"/>
                  <a:t>A more accurate statement would be</a:t>
                </a:r>
              </a:p>
              <a:p>
                <a:pPr marL="118872" lvl="1" indent="0">
                  <a:spcBef>
                    <a:spcPts val="0"/>
                  </a:spcBef>
                  <a:buClr>
                    <a:schemeClr val="accent1"/>
                  </a:buClr>
                  <a:buSzPct val="8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⌊"/>
                              <m:endChr m:val="⌋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438912" lvl="1" indent="-320040">
                  <a:spcBef>
                    <a:spcPts val="0"/>
                  </a:spcBef>
                  <a:buClr>
                    <a:schemeClr val="accent1"/>
                  </a:buClr>
                  <a:buSzPct val="80000"/>
                  <a:buFont typeface="Wingdings 2"/>
                  <a:buChar char=""/>
                </a:pPr>
                <a:r>
                  <a:rPr lang="en-US" dirty="0"/>
                  <a:t>Usually, we ignore that issue and assume that </a:t>
                </a:r>
                <a:r>
                  <a:rPr lang="en-US" b="1" i="1" dirty="0"/>
                  <a:t>n</a:t>
                </a:r>
                <a:r>
                  <a:rPr lang="en-US" dirty="0"/>
                  <a:t> is  a power of 2, evenly divisible forever</a:t>
                </a:r>
              </a:p>
              <a:p>
                <a:pPr marL="438912" lvl="1" indent="-320040">
                  <a:spcBef>
                    <a:spcPts val="0"/>
                  </a:spcBef>
                  <a:buClr>
                    <a:schemeClr val="accent1"/>
                  </a:buClr>
                  <a:buSzPct val="80000"/>
                  <a:buFont typeface="Wingdings 2"/>
                  <a:buChar char=""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1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521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>
            <a:stCxn id="4" idx="3"/>
            <a:endCxn id="5" idx="0"/>
          </p:cNvCxnSpPr>
          <p:nvPr/>
        </p:nvCxnSpPr>
        <p:spPr>
          <a:xfrm flipH="1">
            <a:off x="2324100" y="2761690"/>
            <a:ext cx="819711" cy="5911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5"/>
            <a:endCxn id="6" idx="0"/>
          </p:cNvCxnSpPr>
          <p:nvPr/>
        </p:nvCxnSpPr>
        <p:spPr>
          <a:xfrm>
            <a:off x="3790389" y="2761690"/>
            <a:ext cx="743511" cy="5911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3"/>
            <a:endCxn id="9" idx="0"/>
          </p:cNvCxnSpPr>
          <p:nvPr/>
        </p:nvCxnSpPr>
        <p:spPr>
          <a:xfrm flipH="1">
            <a:off x="1714500" y="4133290"/>
            <a:ext cx="286311" cy="7069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0"/>
            <a:endCxn id="5" idx="5"/>
          </p:cNvCxnSpPr>
          <p:nvPr/>
        </p:nvCxnSpPr>
        <p:spPr>
          <a:xfrm flipH="1" flipV="1">
            <a:off x="2647389" y="4133290"/>
            <a:ext cx="286311" cy="7069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3"/>
            <a:endCxn id="10" idx="0"/>
          </p:cNvCxnSpPr>
          <p:nvPr/>
        </p:nvCxnSpPr>
        <p:spPr>
          <a:xfrm flipH="1">
            <a:off x="4000500" y="4133290"/>
            <a:ext cx="210111" cy="7069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5"/>
            <a:endCxn id="8" idx="0"/>
          </p:cNvCxnSpPr>
          <p:nvPr/>
        </p:nvCxnSpPr>
        <p:spPr>
          <a:xfrm>
            <a:off x="4857189" y="4133290"/>
            <a:ext cx="286311" cy="7069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9" idx="3"/>
          </p:cNvCxnSpPr>
          <p:nvPr/>
        </p:nvCxnSpPr>
        <p:spPr>
          <a:xfrm flipV="1">
            <a:off x="1028700" y="5620713"/>
            <a:ext cx="362511" cy="100868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7" idx="3"/>
          </p:cNvCxnSpPr>
          <p:nvPr/>
        </p:nvCxnSpPr>
        <p:spPr>
          <a:xfrm flipV="1">
            <a:off x="2354144" y="5620713"/>
            <a:ext cx="256266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0" idx="3"/>
          </p:cNvCxnSpPr>
          <p:nvPr/>
        </p:nvCxnSpPr>
        <p:spPr>
          <a:xfrm flipV="1">
            <a:off x="3467100" y="5620713"/>
            <a:ext cx="210111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8" idx="3"/>
          </p:cNvCxnSpPr>
          <p:nvPr/>
        </p:nvCxnSpPr>
        <p:spPr>
          <a:xfrm flipV="1">
            <a:off x="4648200" y="5620713"/>
            <a:ext cx="172011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9" idx="5"/>
          </p:cNvCxnSpPr>
          <p:nvPr/>
        </p:nvCxnSpPr>
        <p:spPr>
          <a:xfrm flipH="1" flipV="1">
            <a:off x="2037788" y="5620713"/>
            <a:ext cx="122918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7" idx="5"/>
          </p:cNvCxnSpPr>
          <p:nvPr/>
        </p:nvCxnSpPr>
        <p:spPr>
          <a:xfrm flipH="1" flipV="1">
            <a:off x="3256988" y="5620713"/>
            <a:ext cx="92148" cy="979442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10" idx="5"/>
          </p:cNvCxnSpPr>
          <p:nvPr/>
        </p:nvCxnSpPr>
        <p:spPr>
          <a:xfrm flipH="1" flipV="1">
            <a:off x="4323788" y="5620713"/>
            <a:ext cx="172012" cy="100868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8" idx="5"/>
          </p:cNvCxnSpPr>
          <p:nvPr/>
        </p:nvCxnSpPr>
        <p:spPr>
          <a:xfrm flipH="1" flipV="1">
            <a:off x="5466788" y="5620713"/>
            <a:ext cx="248212" cy="1008688"/>
          </a:xfrm>
          <a:prstGeom prst="line">
            <a:avLst/>
          </a:prstGeom>
          <a:ln w="38100">
            <a:gradFill>
              <a:gsLst>
                <a:gs pos="0">
                  <a:schemeClr val="tx2">
                    <a:alpha val="0"/>
                  </a:schemeClr>
                </a:gs>
                <a:gs pos="100000">
                  <a:schemeClr val="tx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Intuition about </a:t>
            </a:r>
            <a:r>
              <a:rPr lang="en-US" dirty="0" err="1"/>
              <a:t>mergesort</a:t>
            </a:r>
            <a:r>
              <a:rPr lang="en-US" dirty="0"/>
              <a:t>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3987" y="1775192"/>
            <a:ext cx="5810813" cy="4625609"/>
          </a:xfrm>
        </p:spPr>
        <p:txBody>
          <a:bodyPr>
            <a:normAutofit/>
          </a:bodyPr>
          <a:lstStyle/>
          <a:p>
            <a:r>
              <a:rPr lang="en-US" dirty="0"/>
              <a:t>Each time, the recursion cuts the work in half while doubling the number of problems</a:t>
            </a:r>
          </a:p>
          <a:p>
            <a:pPr lvl="1"/>
            <a:r>
              <a:rPr lang="en-US" dirty="0"/>
              <a:t>The total work at each level is thus always </a:t>
            </a:r>
            <a:r>
              <a:rPr lang="en-US" b="1" i="1" dirty="0" err="1"/>
              <a:t>cn</a:t>
            </a:r>
            <a:endParaRPr lang="en-US" b="1" i="1" dirty="0"/>
          </a:p>
          <a:p>
            <a:r>
              <a:rPr lang="en-US" dirty="0"/>
              <a:t>To go from </a:t>
            </a:r>
            <a:r>
              <a:rPr lang="en-US" b="1" i="1" dirty="0"/>
              <a:t>n</a:t>
            </a:r>
            <a:r>
              <a:rPr lang="en-US" dirty="0"/>
              <a:t> to 2, we have to cut the size in half (log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) – 1 times</a:t>
            </a:r>
          </a:p>
        </p:txBody>
      </p:sp>
      <p:sp>
        <p:nvSpPr>
          <p:cNvPr id="4" name="Oval 3"/>
          <p:cNvSpPr/>
          <p:nvPr/>
        </p:nvSpPr>
        <p:spPr>
          <a:xfrm>
            <a:off x="3009899" y="1981200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endParaRPr lang="en-US" sz="2000" b="1" i="1" dirty="0"/>
          </a:p>
        </p:txBody>
      </p:sp>
      <p:sp>
        <p:nvSpPr>
          <p:cNvPr id="5" name="Oval 4"/>
          <p:cNvSpPr/>
          <p:nvPr/>
        </p:nvSpPr>
        <p:spPr>
          <a:xfrm>
            <a:off x="1866899" y="3352800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6" name="Oval 5"/>
          <p:cNvSpPr/>
          <p:nvPr/>
        </p:nvSpPr>
        <p:spPr>
          <a:xfrm>
            <a:off x="4076699" y="3352800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/2</a:t>
            </a:r>
          </a:p>
        </p:txBody>
      </p:sp>
      <p:sp>
        <p:nvSpPr>
          <p:cNvPr id="7" name="Oval 6"/>
          <p:cNvSpPr/>
          <p:nvPr/>
        </p:nvSpPr>
        <p:spPr>
          <a:xfrm>
            <a:off x="2476499" y="4840224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8" name="Oval 7"/>
          <p:cNvSpPr/>
          <p:nvPr/>
        </p:nvSpPr>
        <p:spPr>
          <a:xfrm>
            <a:off x="4686299" y="4840224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9" name="Oval 8"/>
          <p:cNvSpPr/>
          <p:nvPr/>
        </p:nvSpPr>
        <p:spPr>
          <a:xfrm>
            <a:off x="1257299" y="4840224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10" name="Oval 9"/>
          <p:cNvSpPr/>
          <p:nvPr/>
        </p:nvSpPr>
        <p:spPr>
          <a:xfrm>
            <a:off x="3543299" y="4840224"/>
            <a:ext cx="914400" cy="914400"/>
          </a:xfrm>
          <a:prstGeom prst="ellipse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err="1"/>
              <a:t>cn</a:t>
            </a:r>
            <a:r>
              <a:rPr lang="en-US" sz="2000" b="1" i="1" dirty="0"/>
              <a:t>/4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66699" y="2146280"/>
            <a:ext cx="91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err="1"/>
              <a:t>cn</a:t>
            </a:r>
            <a:endParaRPr lang="en-US" sz="3600" b="1" i="1" dirty="0"/>
          </a:p>
          <a:p>
            <a:pPr algn="ctr"/>
            <a:endParaRPr lang="en-US" sz="5400" b="1" i="1" dirty="0"/>
          </a:p>
          <a:p>
            <a:pPr algn="ctr"/>
            <a:r>
              <a:rPr lang="en-US" sz="3600" b="1" i="1" dirty="0" err="1"/>
              <a:t>cn</a:t>
            </a:r>
            <a:endParaRPr lang="en-US" sz="3600" b="1" i="1" dirty="0"/>
          </a:p>
          <a:p>
            <a:pPr algn="ctr"/>
            <a:endParaRPr lang="en-US" sz="5400" b="1" i="1" dirty="0"/>
          </a:p>
          <a:p>
            <a:pPr algn="ctr"/>
            <a:r>
              <a:rPr lang="en-US" sz="3600" b="1" i="1" dirty="0" err="1"/>
              <a:t>cn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07558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a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We know that there's </a:t>
                </a:r>
                <a:r>
                  <a:rPr lang="en-US" b="1" i="1" dirty="0" err="1"/>
                  <a:t>cn</a:t>
                </a:r>
                <a:r>
                  <a:rPr lang="en-US" dirty="0"/>
                  <a:t> work at each level and approximately log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:r>
                  <a:rPr lang="en-US" b="1" i="1" dirty="0"/>
                  <a:t>n</a:t>
                </a:r>
                <a:r>
                  <a:rPr lang="en-US" dirty="0"/>
                  <a:t> levels</a:t>
                </a:r>
              </a:p>
              <a:p>
                <a:r>
                  <a:rPr lang="en-US" dirty="0"/>
                  <a:t>If we think that the running time O(</a:t>
                </a:r>
                <a:r>
                  <a:rPr lang="en-US" b="1" i="1" dirty="0"/>
                  <a:t>n</a:t>
                </a:r>
                <a:r>
                  <a:rPr lang="en-US" dirty="0"/>
                  <a:t> log </a:t>
                </a:r>
                <a:r>
                  <a:rPr lang="en-US" b="1" i="1" dirty="0"/>
                  <a:t>n</a:t>
                </a:r>
                <a:r>
                  <a:rPr lang="en-US" dirty="0"/>
                  <a:t>), we can guess that </a:t>
                </a:r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≤ </a:t>
                </a:r>
                <a:r>
                  <a:rPr lang="en-US" b="1" i="1" dirty="0" err="1"/>
                  <a:t>cn</a:t>
                </a:r>
                <a:r>
                  <a:rPr lang="en-US" dirty="0"/>
                  <a:t> log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:r>
                  <a:rPr lang="en-US" b="1" i="1" dirty="0"/>
                  <a:t>n</a:t>
                </a:r>
                <a:r>
                  <a:rPr lang="en-US" dirty="0"/>
                  <a:t> and substitute that in for </a:t>
                </a:r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/2)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b="0" i="1" dirty="0">
                  <a:ea typeface="Cambria Math" panose="02040503050406030204" pitchFamily="18" charset="0"/>
                </a:endParaRP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i="1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i="1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</m:oMath>
                  </m:oMathPara>
                </a14:m>
                <a:endParaRPr lang="en-US" i="1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𝑐𝑛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i="1" dirty="0"/>
              </a:p>
              <a:p>
                <a:endParaRPr lang="en-US" i="1" dirty="0"/>
              </a:p>
              <a:p>
                <a:pPr marL="118872" indent="0">
                  <a:buNone/>
                </a:pPr>
                <a:endParaRPr lang="en-US" i="1" dirty="0"/>
              </a:p>
              <a:p>
                <a:endParaRPr lang="en-US" b="1" i="1" dirty="0"/>
              </a:p>
              <a:p>
                <a:endParaRPr lang="en-US" b="1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 r="-1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154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Started compression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recurrence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Assignment 3 is due on Friday</a:t>
            </a:r>
          </a:p>
          <a:p>
            <a:r>
              <a:rPr lang="en-US" dirty="0"/>
              <a:t>Read section 5.2</a:t>
            </a:r>
          </a:p>
          <a:p>
            <a:r>
              <a:rPr lang="en-US" dirty="0"/>
              <a:t>Extra credit opportunities (0.5% each):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</a:rPr>
              <a:t>Phadke</a:t>
            </a:r>
            <a:r>
              <a:rPr lang="en-US" b="1" dirty="0">
                <a:solidFill>
                  <a:schemeClr val="accent2"/>
                </a:solidFill>
              </a:rPr>
              <a:t> research talk:	2/12	3-4 p.m. in Point 139</a:t>
            </a:r>
          </a:p>
          <a:p>
            <a:pPr lvl="1"/>
            <a:r>
              <a:rPr lang="en-US" dirty="0" err="1"/>
              <a:t>Phadke</a:t>
            </a:r>
            <a:r>
              <a:rPr lang="en-US" dirty="0"/>
              <a:t> teaching demo:	2/13	10-10:55 a.m. in Towers 112</a:t>
            </a:r>
          </a:p>
          <a:p>
            <a:pPr lvl="1"/>
            <a:r>
              <a:rPr lang="en-US" dirty="0"/>
              <a:t>Hristov teaching demo:</a:t>
            </a:r>
            <a:r>
              <a:rPr lang="en-US"/>
              <a:t>	2/19</a:t>
            </a:r>
            <a:r>
              <a:rPr lang="en-US" dirty="0"/>
              <a:t>	11:30-12:25 a.m. in Point 113</a:t>
            </a:r>
          </a:p>
          <a:p>
            <a:pPr lvl="1"/>
            <a:r>
              <a:rPr lang="en-US" dirty="0"/>
              <a:t>Hristov research talk:	2/19	4:30-5:30 p.m. in Point 139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3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2" name="Picture 4" descr="C:\Users\Barry\AppData\Local\Microsoft\Windows\Temporary Internet Files\Content.IE5\NCN0AJ0W\MCj0440375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0287000" y="1676400"/>
            <a:ext cx="1752600" cy="17526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Logical warmup: Revenge of the hats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96012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20 prisoners are scheduled to be executed tomorrow</a:t>
            </a:r>
          </a:p>
          <a:p>
            <a:r>
              <a:rPr lang="en-US" dirty="0"/>
              <a:t>They will be lined up in a row facing the same direction, each randomly wearing a white hat or a black hat</a:t>
            </a:r>
          </a:p>
          <a:p>
            <a:r>
              <a:rPr lang="en-US" dirty="0"/>
              <a:t>Thus, one prisoner can see 19 prisoners, the next can see 18 prisoners, etc.</a:t>
            </a:r>
          </a:p>
          <a:p>
            <a:r>
              <a:rPr lang="en-US" dirty="0"/>
              <a:t>Tomorrow, each prisoner, in order, starting with the last (who can see the other 19) will be asked the color of his hat</a:t>
            </a:r>
          </a:p>
          <a:p>
            <a:r>
              <a:rPr lang="en-US" dirty="0"/>
              <a:t>He can answer "white" or "black"</a:t>
            </a:r>
          </a:p>
          <a:p>
            <a:r>
              <a:rPr lang="en-US" dirty="0"/>
              <a:t>If he answers correctly, he is spared, otherwise he is shot</a:t>
            </a:r>
          </a:p>
          <a:p>
            <a:r>
              <a:rPr lang="en-US" dirty="0"/>
              <a:t>If anyone answers something other than "white" or "black," everyone is killed immediately</a:t>
            </a:r>
          </a:p>
          <a:p>
            <a:r>
              <a:rPr lang="en-US" dirty="0"/>
              <a:t>Since the prisoners were told the scenario a day a head of time, what strategy can they develop to save the maximum number of prisoners?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5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 Exam 1 Post-Mortem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79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Compression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3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the two lowest frequency letters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  <a:r>
              <a:rPr lang="en-US" dirty="0"/>
              <a:t>.</a:t>
            </a:r>
          </a:p>
          <a:p>
            <a:r>
              <a:rPr lang="en-US" dirty="0"/>
              <a:t>Since they are neighbors in a full tree, we can stick them together and treat them like a meta-letter </a:t>
            </a:r>
            <a:r>
              <a:rPr lang="en-US" b="1" i="1" dirty="0" err="1"/>
              <a:t>yz</a:t>
            </a:r>
            <a:r>
              <a:rPr lang="en-US" dirty="0"/>
              <a:t> with the sum of their frequencies.</a:t>
            </a:r>
          </a:p>
          <a:p>
            <a:r>
              <a:rPr lang="en-US" dirty="0"/>
              <a:t>Recursively repeat until everything is merged together.</a:t>
            </a:r>
          </a:p>
        </p:txBody>
      </p:sp>
    </p:spTree>
    <p:extLst>
      <p:ext uri="{BB962C8B-B14F-4D97-AF65-F5344CB8AC3E}">
        <p14:creationId xmlns:p14="http://schemas.microsoft.com/office/powerpoint/2010/main" val="378528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</a:t>
            </a:r>
            <a:r>
              <a:rPr lang="en-US" b="1" i="1" dirty="0"/>
              <a:t>S</a:t>
            </a:r>
            <a:r>
              <a:rPr lang="en-US" dirty="0"/>
              <a:t> has two letters then</a:t>
            </a:r>
          </a:p>
          <a:p>
            <a:pPr lvl="1"/>
            <a:r>
              <a:rPr lang="en-US" dirty="0"/>
              <a:t>Encode one with 0 and the other with 1</a:t>
            </a:r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Let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  <a:r>
              <a:rPr lang="en-US" dirty="0"/>
              <a:t> be the two lowest-frequency letters</a:t>
            </a:r>
          </a:p>
          <a:p>
            <a:pPr lvl="1"/>
            <a:r>
              <a:rPr lang="en-US" dirty="0"/>
              <a:t>Form a new alphabet </a:t>
            </a:r>
            <a:r>
              <a:rPr lang="en-US" b="1" i="1" dirty="0"/>
              <a:t>S'</a:t>
            </a:r>
            <a:r>
              <a:rPr lang="en-US" dirty="0"/>
              <a:t> by deleting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  <a:r>
              <a:rPr lang="en-US" dirty="0"/>
              <a:t> and replacing them with a new letter </a:t>
            </a:r>
            <a:r>
              <a:rPr lang="en-US" b="1" i="1" dirty="0"/>
              <a:t>w</a:t>
            </a:r>
            <a:r>
              <a:rPr lang="en-US" dirty="0"/>
              <a:t> of frequency </a:t>
            </a:r>
            <a:r>
              <a:rPr lang="en-US" b="1" i="1" dirty="0" err="1"/>
              <a:t>f</a:t>
            </a:r>
            <a:r>
              <a:rPr lang="en-US" b="1" i="1" baseline="-25000" dirty="0" err="1"/>
              <a:t>y</a:t>
            </a:r>
            <a:r>
              <a:rPr lang="en-US" dirty="0"/>
              <a:t> + </a:t>
            </a:r>
            <a:r>
              <a:rPr lang="en-US" b="1" i="1" dirty="0" err="1"/>
              <a:t>f</a:t>
            </a:r>
            <a:r>
              <a:rPr lang="en-US" b="1" i="1" baseline="-25000" dirty="0" err="1"/>
              <a:t>z</a:t>
            </a:r>
            <a:endParaRPr lang="en-US" b="1" i="1" baseline="-25000" dirty="0"/>
          </a:p>
          <a:p>
            <a:pPr lvl="1"/>
            <a:r>
              <a:rPr lang="en-US" dirty="0"/>
              <a:t>Recursively construct a prefix code for </a:t>
            </a:r>
            <a:r>
              <a:rPr lang="en-US" b="1" i="1" dirty="0"/>
              <a:t>S'</a:t>
            </a:r>
            <a:r>
              <a:rPr lang="en-US" dirty="0"/>
              <a:t> with tree </a:t>
            </a:r>
            <a:r>
              <a:rPr lang="en-US" b="1" i="1" dirty="0"/>
              <a:t>T'</a:t>
            </a:r>
          </a:p>
          <a:p>
            <a:pPr lvl="1"/>
            <a:r>
              <a:rPr lang="en-US" dirty="0"/>
              <a:t>Define a prefix code for </a:t>
            </a:r>
            <a:r>
              <a:rPr lang="en-US" b="1" i="1" dirty="0"/>
              <a:t>S</a:t>
            </a:r>
            <a:r>
              <a:rPr lang="en-US" dirty="0"/>
              <a:t> as follows:</a:t>
            </a:r>
          </a:p>
          <a:p>
            <a:pPr lvl="2"/>
            <a:r>
              <a:rPr lang="en-US" dirty="0"/>
              <a:t>Start with </a:t>
            </a:r>
            <a:r>
              <a:rPr lang="en-US" b="1" i="1" dirty="0"/>
              <a:t>T'</a:t>
            </a:r>
          </a:p>
          <a:p>
            <a:pPr lvl="2"/>
            <a:r>
              <a:rPr lang="en-US" dirty="0"/>
              <a:t>Take the leaf labeled </a:t>
            </a:r>
            <a:r>
              <a:rPr lang="en-US" b="1" i="1" dirty="0"/>
              <a:t>w</a:t>
            </a:r>
            <a:r>
              <a:rPr lang="en-US" dirty="0"/>
              <a:t> and add two children below it labeled </a:t>
            </a:r>
            <a:r>
              <a:rPr lang="en-US" b="1" i="1" dirty="0"/>
              <a:t>y</a:t>
            </a:r>
            <a:r>
              <a:rPr lang="en-US" dirty="0"/>
              <a:t> and </a:t>
            </a:r>
            <a:r>
              <a:rPr lang="en-US" b="1" i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19057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4171</TotalTime>
  <Words>852</Words>
  <Application>Microsoft Office PowerPoint</Application>
  <PresentationFormat>Widescreen</PresentationFormat>
  <Paragraphs>114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3</vt:lpstr>
      <vt:lpstr>Logical warmup: Revenge of the hats</vt:lpstr>
      <vt:lpstr>Finish Exam 1 Post-Mortem</vt:lpstr>
      <vt:lpstr>Data Compression</vt:lpstr>
      <vt:lpstr>Algorithm description</vt:lpstr>
      <vt:lpstr>Algorithm</vt:lpstr>
      <vt:lpstr>Practice: Make a prefix code tree</vt:lpstr>
      <vt:lpstr>Three-sentence Summary of Mergesort</vt:lpstr>
      <vt:lpstr>Divide and Conquer</vt:lpstr>
      <vt:lpstr>Divide and conquer</vt:lpstr>
      <vt:lpstr>Mergesort algorithm</vt:lpstr>
      <vt:lpstr>Time for mergesort</vt:lpstr>
      <vt:lpstr>Recursive running time</vt:lpstr>
      <vt:lpstr>Intuition about mergesort recursion</vt:lpstr>
      <vt:lpstr>Checking a solution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621</cp:revision>
  <dcterms:created xsi:type="dcterms:W3CDTF">2009-08-24T20:26:10Z</dcterms:created>
  <dcterms:modified xsi:type="dcterms:W3CDTF">2024-02-15T21:34:02Z</dcterms:modified>
</cp:coreProperties>
</file>